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566" r:id="rId3"/>
    <p:sldId id="565" r:id="rId4"/>
    <p:sldId id="567" r:id="rId5"/>
    <p:sldId id="582" r:id="rId6"/>
    <p:sldId id="583" r:id="rId7"/>
    <p:sldId id="584" r:id="rId8"/>
    <p:sldId id="585" r:id="rId9"/>
    <p:sldId id="586" r:id="rId10"/>
    <p:sldId id="551" r:id="rId11"/>
    <p:sldId id="568" r:id="rId12"/>
    <p:sldId id="569" r:id="rId13"/>
    <p:sldId id="570" r:id="rId14"/>
    <p:sldId id="571" r:id="rId15"/>
    <p:sldId id="557" r:id="rId16"/>
    <p:sldId id="560" r:id="rId17"/>
    <p:sldId id="572" r:id="rId18"/>
    <p:sldId id="576" r:id="rId19"/>
    <p:sldId id="487" r:id="rId20"/>
    <p:sldId id="319" r:id="rId21"/>
    <p:sldId id="346" r:id="rId22"/>
    <p:sldId id="573" r:id="rId23"/>
    <p:sldId id="574" r:id="rId24"/>
    <p:sldId id="575" r:id="rId25"/>
    <p:sldId id="578" r:id="rId26"/>
    <p:sldId id="579" r:id="rId27"/>
    <p:sldId id="580" r:id="rId28"/>
    <p:sldId id="577" r:id="rId29"/>
    <p:sldId id="581" r:id="rId30"/>
    <p:sldId id="561"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2"/>
    <p:restoredTop sz="75306"/>
  </p:normalViewPr>
  <p:slideViewPr>
    <p:cSldViewPr snapToGrid="0" snapToObjects="1">
      <p:cViewPr varScale="1">
        <p:scale>
          <a:sx n="95" d="100"/>
          <a:sy n="95" d="100"/>
        </p:scale>
        <p:origin x="216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6/7/24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6/7/24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Posit Cloud to do interactive exercises for this workshop. Posit Cloud is a web version of the RStudio IDE, and we’ve set up a Posit Cloud environment specifically for this session so you don’t have to download or install anything on your computer. </a:t>
            </a:r>
          </a:p>
          <a:p>
            <a:endParaRPr lang="en-US" dirty="0"/>
          </a:p>
          <a:p>
            <a:r>
              <a:rPr lang="en-US" dirty="0"/>
              <a:t>However, after the course we highly recommend you download the RStudio IDE from the Posit website. You can find some guidance on how to do this on Mac or Windows on the course website.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address for the Posit cloud environment. 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logged in, your screen should look like this. You can 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exercise. If you’re watching this on YouTube, I suggest you hit pause and resume when you’ve finished the exercise. </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RStudio or Posit IDE. Here is what it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As a general rule, you’ll want to minimize using the console and instead write code in the editor, even for simple things, because that’ll allow you to save your work for later which is key for reproducibility.</a:t>
            </a:r>
          </a:p>
          <a:p>
            <a:endParaRPr lang="en-US" baseline="0" dirty="0"/>
          </a:p>
          <a:p>
            <a:r>
              <a:rPr lang="en-US" baseline="0" dirty="0"/>
              <a:t>The pane I have labeled “Files and other stuff” has a couple of tabs. The most important one for today is the “Files,” and you’ve already explored that when you found the Quarto document with the exercise. But here’s also where help pages for R commands will show.</a:t>
            </a:r>
          </a:p>
          <a:p>
            <a:endParaRPr lang="en-US" baseline="0" dirty="0"/>
          </a:p>
          <a:p>
            <a:r>
              <a:rPr lang="en-US" i="1" baseline="0" dirty="0"/>
              <a:t>Now redo the exercise and run the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44513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Let’s talk about Quarto! Quarto lets you write and share computational documents. </a:t>
            </a:r>
          </a:p>
          <a:p>
            <a:endParaRPr lang="en-US" dirty="0"/>
          </a:p>
          <a:p>
            <a:r>
              <a:rPr lang="en-US" dirty="0"/>
              <a:t>Quarto is a plain-text file format, which means that you can open in in a text editor and you can use it with tools like GitHub to track differences. </a:t>
            </a:r>
          </a:p>
          <a:p>
            <a:endParaRPr lang="en-US" dirty="0"/>
          </a:p>
          <a:p>
            <a:r>
              <a:rPr lang="en-US" dirty="0"/>
              <a:t>Quarto lets you compose documents that contain human readable content and computer code. We will use Quarto in this session and we encourage you to always use it in your future work when you do anything in R.</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information like the name of the document, the document’s author, and the desired output format. You can recognize it because it always starts with three dashes and ends with three dashes. The information written inside is YAML, which is a human readable key-value data format. For example, here we see that the title of the document will be “My Markdown Document”; and that we want the format that comes out when we render the document as HTML; and that we want to use the Visual Editor, which is the default user friendly editor of the </a:t>
            </a:r>
            <a:r>
              <a:rPr lang="en-US" dirty="0" err="1"/>
              <a:t>Rstudio</a:t>
            </a:r>
            <a:r>
              <a:rPr lang="en-US" dirty="0"/>
              <a:t> IDE.</a:t>
            </a:r>
          </a:p>
          <a:p>
            <a:endParaRPr lang="en-US" dirty="0"/>
          </a:p>
          <a:p>
            <a:r>
              <a:rPr lang="en-US" dirty="0"/>
              <a:t>**The second building block of Quarto is text. This supports a limited degree of formatting to make things more readable and nicer looking. For example, you can make large or smaller headers, and you can make bulleted and numbered lists, and you can style text as cursive and bold. You can also add hyperlinks easily.</a:t>
            </a:r>
          </a:p>
          <a:p>
            <a:endParaRPr lang="en-US" dirty="0"/>
          </a:p>
          <a:p>
            <a:r>
              <a:rPr lang="en-US" dirty="0"/>
              <a:t>**The final building block is code chunks. Code chunks are where the R code goes. In contrast to writing an R script which is a long piece of code, code chunks are typically quite short, which makes it easier to reason about them. While you’re working on your Quarto document, you can execute code chunks individually. Or you can render the entire document into HTML or some other presentation format, and this will run all code chunks in sequence. This may not seem like a big deal but it is: this way you get a completely reproducible data analysis.</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R, so I want to give here a minimal introduction with just enough detail to make sure everything that follows make more sense. </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code chunk you just ran. This code looked up credentials to a </a:t>
            </a:r>
            <a:r>
              <a:rPr lang="en-US" dirty="0" err="1"/>
              <a:t>REDCap</a:t>
            </a:r>
            <a:r>
              <a:rPr lang="en-US" dirty="0"/>
              <a:t> project in a local file, and then downloaded the data from that </a:t>
            </a:r>
            <a:r>
              <a:rPr lang="en-US" dirty="0" err="1"/>
              <a:t>REDCap</a:t>
            </a:r>
            <a:r>
              <a:rPr lang="en-US" dirty="0"/>
              <a:t> project via the </a:t>
            </a:r>
            <a:r>
              <a:rPr lang="en-US" dirty="0" err="1"/>
              <a:t>REDCap</a:t>
            </a:r>
            <a:r>
              <a:rPr lang="en-US" dirty="0"/>
              <a:t> API, facilitated by the </a:t>
            </a:r>
            <a:r>
              <a:rPr lang="en-US" dirty="0" err="1"/>
              <a:t>REDCapR</a:t>
            </a:r>
            <a:r>
              <a:rPr lang="en-US" dirty="0"/>
              <a:t> package. If you haven’t looked at R code before, this will look very strange. In the next few slides I’m going to demystify this code.</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68990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 we think about the data analysis pipeline. This includes importing data, cleaning or tidying it, and then you can visualize and model it to gain insights into the data. Finally, you need to communicate these insights. One of the reasons we use the Posit/RStudio IDE and Quarto is because they provide a lot of tools to help with every one of these steps. </a:t>
            </a:r>
          </a:p>
          <a:p>
            <a:endParaRPr lang="en-US" dirty="0"/>
          </a:p>
          <a:p>
            <a:r>
              <a:rPr lang="en-US" dirty="0"/>
              <a:t>The first step in the data analysis pipeline is to import the data into the R environment. Data can be in the form of Excel or CSV files, or they can come from online resources. For today, we’ll focus on getting data from </a:t>
            </a:r>
            <a:r>
              <a:rPr lang="en-US" dirty="0" err="1"/>
              <a:t>REDCap</a:t>
            </a:r>
            <a:r>
              <a:rPr lang="en-US" dirty="0"/>
              <a:t> into R. </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and I’m an Assistant Professor of Pathology and Lab Medicine at the Children’s Hospital of Philadelphia. I see patients, run a clinical lab that deals with bone marrow transplants and other cell therapies, and I run an Informatics team that builds data products for clinical, regulatory, quality, and research operations of the clinical cell therapy program here at CHOP. My team created the </a:t>
            </a:r>
            <a:r>
              <a:rPr lang="en-US" dirty="0" err="1"/>
              <a:t>REDCapTidieR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Much of R’s functionality comes in open-source packages. Two of these packages we’ll discuss in some detail today are the </a:t>
            </a:r>
            <a:r>
              <a:rPr lang="en-US" baseline="0" dirty="0" err="1"/>
              <a:t>REDCapR</a:t>
            </a:r>
            <a:r>
              <a:rPr lang="en-US" baseline="0" dirty="0"/>
              <a:t> and the </a:t>
            </a:r>
            <a:r>
              <a:rPr lang="en-US" baseline="0" dirty="0" err="1"/>
              <a:t>REDCapTidieR</a:t>
            </a:r>
            <a:r>
              <a:rPr lang="en-US" baseline="0" dirty="0"/>
              <a:t> packages. </a:t>
            </a:r>
          </a:p>
          <a:p>
            <a:endParaRPr lang="en-US" baseline="0" dirty="0"/>
          </a:p>
          <a:p>
            <a:r>
              <a:rPr lang="en-US" baseline="0" dirty="0"/>
              <a:t>At its core, a package, such as </a:t>
            </a:r>
            <a:r>
              <a:rPr lang="en-US" baseline="0" dirty="0" err="1"/>
              <a:t>REDCapR</a:t>
            </a:r>
            <a:r>
              <a:rPr lang="en-US" baseline="0" dirty="0"/>
              <a:t>, contains functions, documentation, and sometimes data. </a:t>
            </a:r>
          </a:p>
          <a:p>
            <a:endParaRPr lang="en-US" baseline="0" dirty="0"/>
          </a:p>
          <a:p>
            <a:r>
              <a:rPr lang="en-US" baseline="0" dirty="0"/>
              <a:t>Fortunately, installing packages is super easy, with the command </a:t>
            </a:r>
            <a:r>
              <a:rPr lang="en-US" b="1" baseline="0" dirty="0" err="1"/>
              <a:t>install.packages</a:t>
            </a:r>
            <a:r>
              <a:rPr lang="en-US" baseline="0" dirty="0"/>
              <a:t>. So let’s say you want to install a package named “</a:t>
            </a:r>
            <a:r>
              <a:rPr lang="en-US" baseline="0" dirty="0" err="1"/>
              <a:t>REDCapR</a:t>
            </a:r>
            <a:r>
              <a:rPr lang="en-US" baseline="0" dirty="0"/>
              <a:t>”. You go to the R Console and type </a:t>
            </a:r>
            <a:r>
              <a:rPr lang="en-US" baseline="0" dirty="0" err="1"/>
              <a:t>install.packages</a:t>
            </a:r>
            <a:r>
              <a:rPr lang="en-US" baseline="0" dirty="0"/>
              <a:t>(“</a:t>
            </a:r>
            <a:r>
              <a:rPr lang="en-US" baseline="0" dirty="0" err="1"/>
              <a:t>REDCapR</a:t>
            </a:r>
            <a:r>
              <a:rPr lang="en-US" baseline="0" dirty="0"/>
              <a:t>”). </a:t>
            </a:r>
          </a:p>
          <a:p>
            <a:endParaRPr lang="en-US" baseline="0" dirty="0"/>
          </a:p>
          <a:p>
            <a:r>
              <a:rPr lang="en-US" baseline="0" dirty="0"/>
              <a:t>Each package you want to use needs to be installed only once on each computer. But to actually use the functions in the package, you also need to </a:t>
            </a:r>
            <a:r>
              <a:rPr lang="en-US" b="1" baseline="0" dirty="0"/>
              <a:t>load</a:t>
            </a:r>
            <a:r>
              <a:rPr lang="en-US" b="0" baseline="0" dirty="0"/>
              <a:t> the package. This is done with the command “library”. So to enable all the functions in the “</a:t>
            </a:r>
            <a:r>
              <a:rPr lang="en-US" b="0" baseline="0" dirty="0" err="1"/>
              <a:t>REDCapR</a:t>
            </a:r>
            <a:r>
              <a:rPr lang="en-US" b="0" baseline="0" dirty="0"/>
              <a:t>” package, you type library(“</a:t>
            </a:r>
            <a:r>
              <a:rPr lang="en-US" b="0" baseline="0" dirty="0" err="1"/>
              <a:t>REDCapR</a:t>
            </a:r>
            <a:r>
              <a:rPr lang="en-US" b="0" baseline="0" dirty="0"/>
              <a:t>”). And in fact, library(</a:t>
            </a:r>
            <a:r>
              <a:rPr lang="en-US" b="0" baseline="0" dirty="0" err="1"/>
              <a:t>REDCapR</a:t>
            </a:r>
            <a:r>
              <a:rPr lang="en-US" b="0" baseline="0" dirty="0"/>
              <a:t>) was the very first line of code in the code chunk in the exercise you ran earlier.</a:t>
            </a:r>
          </a:p>
          <a:p>
            <a:endParaRPr lang="en-US" b="0" baseline="0" dirty="0"/>
          </a:p>
          <a:p>
            <a:r>
              <a:rPr lang="en-US" b="0" baseline="0" dirty="0"/>
              <a:t>Packages remain loaded until you quit R. So every time you start a new R session you have to load each package that you want to use again.</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of code in that chunk. It reads, …</a:t>
            </a:r>
          </a:p>
          <a:p>
            <a:endParaRPr lang="en-US" dirty="0"/>
          </a:p>
          <a:p>
            <a:r>
              <a:rPr lang="en-US" dirty="0"/>
              <a:t>There is a lot of R going on in this line of code. What is does is that first calls a </a:t>
            </a:r>
            <a:r>
              <a:rPr lang="en-US" i="1" dirty="0"/>
              <a:t>function</a:t>
            </a:r>
            <a:r>
              <a:rPr lang="en-US" i="0" dirty="0"/>
              <a:t> named </a:t>
            </a:r>
            <a:r>
              <a:rPr lang="en-US" i="0" dirty="0" err="1"/>
              <a:t>retrieve_credential_local</a:t>
            </a:r>
            <a:r>
              <a:rPr lang="en-US" i="0" dirty="0"/>
              <a:t>(). This function is part of the </a:t>
            </a:r>
            <a:r>
              <a:rPr lang="en-US" i="0" dirty="0" err="1"/>
              <a:t>REDCapR</a:t>
            </a:r>
            <a:r>
              <a:rPr lang="en-US" i="0" dirty="0"/>
              <a:t> package. It looks at a </a:t>
            </a:r>
            <a:r>
              <a:rPr lang="en-US" dirty="0"/>
              <a:t>special CSV file with </a:t>
            </a:r>
            <a:r>
              <a:rPr lang="en-US" dirty="0" err="1"/>
              <a:t>REDCap</a:t>
            </a:r>
            <a:r>
              <a:rPr lang="en-US" dirty="0"/>
              <a:t> credentials, such as an API token and project IDs, and this function returns some information with these </a:t>
            </a:r>
            <a:r>
              <a:rPr lang="en-US" dirty="0" err="1"/>
              <a:t>REDCap</a:t>
            </a:r>
            <a:r>
              <a:rPr lang="en-US" dirty="0"/>
              <a:t> credentials.</a:t>
            </a:r>
            <a:r>
              <a:rPr lang="en-US" i="0" dirty="0"/>
              <a:t> This information is then stored as an </a:t>
            </a:r>
            <a:r>
              <a:rPr lang="en-US" i="1" dirty="0"/>
              <a:t>object </a:t>
            </a:r>
            <a:r>
              <a:rPr lang="en-US" i="0" dirty="0"/>
              <a:t>named creds in R’s memory.</a:t>
            </a:r>
          </a:p>
          <a:p>
            <a:endParaRPr lang="en-US" i="0" dirty="0"/>
          </a:p>
          <a:p>
            <a:r>
              <a:rPr lang="en-US" i="0" dirty="0"/>
              <a:t>Why do we use that function for this? Because this way we don’t have to hardcode credentials into our R code, which is considered bad practice. So </a:t>
            </a:r>
            <a:r>
              <a:rPr lang="en-US" i="0" dirty="0" err="1"/>
              <a:t>REDCapR</a:t>
            </a:r>
            <a:r>
              <a:rPr lang="en-US" i="0" dirty="0"/>
              <a:t> makes it easy for you to do the right thing!</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bit closer at what happens here. First, we have </a:t>
            </a:r>
            <a:r>
              <a:rPr lang="en-US" dirty="0" err="1"/>
              <a:t>retrieve_credential_local</a:t>
            </a:r>
            <a:r>
              <a:rPr lang="en-US" dirty="0"/>
              <a:t>, which is a </a:t>
            </a:r>
            <a:r>
              <a:rPr lang="en-US" i="1" dirty="0"/>
              <a:t>function. </a:t>
            </a:r>
            <a:r>
              <a:rPr lang="en-US" i="0" dirty="0"/>
              <a:t>Functions are super important in R. </a:t>
            </a:r>
          </a:p>
          <a:p>
            <a:endParaRPr lang="en-US" i="0" dirty="0"/>
          </a:p>
          <a:p>
            <a:r>
              <a:rPr lang="en-US" i="0" dirty="0"/>
              <a:t>Functions take zero, one, or more inputs, and they return one output.</a:t>
            </a:r>
          </a:p>
          <a:p>
            <a:endParaRPr lang="en-US" i="0" dirty="0"/>
          </a:p>
          <a:p>
            <a:r>
              <a:rPr lang="en-US" i="0" dirty="0"/>
              <a:t>** The inputs are called </a:t>
            </a:r>
            <a:r>
              <a:rPr lang="en-US" i="1" dirty="0"/>
              <a:t>arguments </a:t>
            </a:r>
            <a:r>
              <a:rPr lang="en-US" i="0" dirty="0"/>
              <a:t>and go into parentheses. If there’s more than one argument, they get separated with commas. </a:t>
            </a:r>
          </a:p>
          <a:p>
            <a:endParaRPr lang="en-US" i="0" dirty="0"/>
          </a:p>
          <a:p>
            <a:r>
              <a:rPr lang="en-US" i="0" dirty="0"/>
              <a:t>** You can capture the output in an object,</a:t>
            </a:r>
          </a:p>
          <a:p>
            <a:endParaRPr lang="en-US" i="0" dirty="0"/>
          </a:p>
          <a:p>
            <a:r>
              <a:rPr lang="en-US" i="0" dirty="0"/>
              <a:t>** using the assignment operator. This is a smaller than sign followed by a minus or dash and is supposed to look like an arrow pointing left. In other languages this assignment operator is a single equals sign, and one of the quirks of R is that they use this arrow looking sort of assignment operator instead. People pronounce this operator as “gets” … as in creds ”gets” </a:t>
            </a:r>
            <a:r>
              <a:rPr lang="en-US" i="0" dirty="0" err="1"/>
              <a:t>retrieve_credential_local</a:t>
            </a:r>
            <a:r>
              <a:rPr lang="en-US" i="0" dirty="0"/>
              <a:t> “of” filename and </a:t>
            </a:r>
            <a:r>
              <a:rPr lang="en-US" i="0" dirty="0" err="1"/>
              <a:t>pid</a:t>
            </a:r>
            <a:r>
              <a:rPr lang="en-US" i="0" dirty="0"/>
              <a:t>.</a:t>
            </a:r>
          </a:p>
          <a:p>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This says, </a:t>
            </a:r>
            <a:r>
              <a:rPr lang="en-US" dirty="0" err="1"/>
              <a:t>uri</a:t>
            </a:r>
            <a:r>
              <a:rPr lang="en-US" dirty="0"/>
              <a:t> &lt;- creds $ </a:t>
            </a:r>
            <a:r>
              <a:rPr lang="en-US" dirty="0" err="1"/>
              <a:t>redcap_uri</a:t>
            </a:r>
            <a:endParaRPr lang="en-US" dirty="0"/>
          </a:p>
          <a:p>
            <a:endParaRPr lang="en-US" dirty="0"/>
          </a:p>
          <a:p>
            <a:r>
              <a:rPr lang="en-US" dirty="0"/>
              <a:t>The creds object which we just made in the previous command is a *list*. A list is an object that contains other objects. In this case, “creds” contains the following elements: </a:t>
            </a:r>
            <a:r>
              <a:rPr lang="en-US" dirty="0" err="1"/>
              <a:t>redcap_uri</a:t>
            </a:r>
            <a:r>
              <a:rPr lang="en-US" dirty="0"/>
              <a:t>, username, </a:t>
            </a:r>
            <a:r>
              <a:rPr lang="en-US" dirty="0" err="1"/>
              <a:t>project_id</a:t>
            </a:r>
            <a:r>
              <a:rPr lang="en-US" dirty="0"/>
              <a:t>, token, and comment. </a:t>
            </a:r>
          </a:p>
          <a:p>
            <a:endParaRPr lang="en-US" dirty="0"/>
          </a:p>
          <a:p>
            <a:r>
              <a:rPr lang="en-US" dirty="0"/>
              <a:t>The $ operator extracts an element from a list. In this case we’re extracting the </a:t>
            </a:r>
            <a:r>
              <a:rPr lang="en-US" dirty="0" err="1"/>
              <a:t>redcap_uri</a:t>
            </a:r>
            <a:r>
              <a:rPr lang="en-US" dirty="0"/>
              <a:t> element and then we’re storing it as an object named ‘</a:t>
            </a:r>
            <a:r>
              <a:rPr lang="en-US" dirty="0" err="1"/>
              <a:t>uri</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watching this on YouTube, write this down on a piece of paper or somewhere else and then compare your answer with the solution that will appear in just a minute.</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2125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392182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just went through the first four lines of this code chunk! Let’s look at the last line. </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236312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reads, …</a:t>
            </a:r>
          </a:p>
          <a:p>
            <a:endParaRPr lang="en-US" dirty="0"/>
          </a:p>
          <a:p>
            <a:r>
              <a:rPr lang="en-US" dirty="0"/>
              <a:t>So we’re calling the </a:t>
            </a:r>
            <a:r>
              <a:rPr lang="en-US" dirty="0" err="1"/>
              <a:t>redcap_read_oneshot</a:t>
            </a:r>
            <a:r>
              <a:rPr lang="en-US" dirty="0"/>
              <a:t>() function from the </a:t>
            </a:r>
            <a:r>
              <a:rPr lang="en-US" dirty="0" err="1"/>
              <a:t>REDCapR</a:t>
            </a:r>
            <a:r>
              <a:rPr lang="en-US" dirty="0"/>
              <a:t> package, giving it the URI and token as inputs. But then there’s this $data thing at the end. What does that mean?</a:t>
            </a:r>
          </a:p>
          <a:p>
            <a:endParaRPr lang="en-US" dirty="0"/>
          </a:p>
          <a:p>
            <a:r>
              <a:rPr lang="en-US" dirty="0"/>
              <a:t>To understand this you have to first realize that the </a:t>
            </a:r>
            <a:r>
              <a:rPr lang="en-US" i="1" dirty="0"/>
              <a:t>output</a:t>
            </a:r>
            <a:r>
              <a:rPr lang="en-US" i="0" dirty="0"/>
              <a:t> of </a:t>
            </a:r>
            <a:r>
              <a:rPr lang="en-US" i="0" dirty="0" err="1"/>
              <a:t>redcap_read_oneshot</a:t>
            </a:r>
            <a:r>
              <a:rPr lang="en-US" i="0" dirty="0"/>
              <a:t> is a </a:t>
            </a:r>
            <a:r>
              <a:rPr lang="en-US" b="1" i="0" dirty="0"/>
              <a:t>list</a:t>
            </a:r>
            <a:r>
              <a:rPr lang="en-US" b="0" i="0" dirty="0"/>
              <a:t>. That list has a bunch of information about the </a:t>
            </a:r>
            <a:r>
              <a:rPr lang="en-US" b="0" i="0" dirty="0" err="1"/>
              <a:t>REDCap</a:t>
            </a:r>
            <a:r>
              <a:rPr lang="en-US" b="0" i="0" dirty="0"/>
              <a:t> database, but importantly, it has an element named “data” which contains the data from the </a:t>
            </a:r>
            <a:r>
              <a:rPr lang="en-US" b="0" i="0" dirty="0" err="1"/>
              <a:t>REDCap</a:t>
            </a:r>
            <a:r>
              <a:rPr lang="en-US" b="0" i="0" dirty="0"/>
              <a:t> project. We can use the function call as if we already knew that we’ll be getting back a list, and then use $data to just extract that data, and discarding all the other information of the list. </a:t>
            </a:r>
          </a:p>
          <a:p>
            <a:endParaRPr lang="en-US" b="0" i="0" dirty="0"/>
          </a:p>
          <a:p>
            <a:r>
              <a:rPr lang="en-US" b="0" i="0" dirty="0"/>
              <a:t>Then we use the assignment operator to store the data in an object named </a:t>
            </a:r>
            <a:r>
              <a:rPr lang="en-US" b="0" i="0" dirty="0" err="1"/>
              <a:t>my_redcap_data</a:t>
            </a:r>
            <a:r>
              <a:rPr lang="en-US" b="0" i="0" dirty="0"/>
              <a:t>.</a:t>
            </a:r>
          </a:p>
          <a:p>
            <a:endParaRPr lang="en-US" b="0" i="0" dirty="0"/>
          </a:p>
          <a:p>
            <a:r>
              <a:rPr lang="en-US" b="0" i="0" dirty="0"/>
              <a:t>** So again, the </a:t>
            </a:r>
            <a:r>
              <a:rPr lang="en-US" b="0" i="0" dirty="0" err="1"/>
              <a:t>redcap_read_oneshot</a:t>
            </a:r>
            <a:r>
              <a:rPr lang="en-US" b="0" i="0" dirty="0"/>
              <a:t>() function takes the URI and API token as inputs and returns a list, that contains a ”data” element.</a:t>
            </a:r>
          </a:p>
          <a:p>
            <a:r>
              <a:rPr lang="en-US" b="0" i="0" dirty="0"/>
              <a:t>** This data element contains a type of object that’s called a data frame or </a:t>
            </a:r>
            <a:r>
              <a:rPr lang="en-US" b="0" i="0" dirty="0" err="1"/>
              <a:t>tibble</a:t>
            </a:r>
            <a:r>
              <a:rPr lang="en-US" b="0" i="0" dirty="0"/>
              <a:t>. This is similar to an Excel sheet in that it has rows and columns. </a:t>
            </a:r>
          </a:p>
          <a:p>
            <a:r>
              <a:rPr lang="en-US" b="0" i="0" dirty="0"/>
              <a:t>** So we’re only extracting that data frame and assigning it to an object named </a:t>
            </a:r>
            <a:r>
              <a:rPr lang="en-US" b="0" i="0" dirty="0" err="1"/>
              <a:t>my_redcap_data</a:t>
            </a:r>
            <a:r>
              <a:rPr lang="en-US" b="0" i="0"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541964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R, so I want to give here a minimal introduction with just enough detail to make sure everything that follows make more sense.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94164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Beasley is a Professor at Oklahoma University. He is the creator and main contributor of the </a:t>
            </a:r>
            <a:r>
              <a:rPr lang="en-US" dirty="0" err="1"/>
              <a:t>REDCapR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your 5 minute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2400" dirty="0">
                <a:effectLst/>
              </a:rPr>
              <a:t>Either because you’re an analyst who needs to learn how to do this,</a:t>
            </a:r>
            <a:r>
              <a:rPr lang="en-US" sz="2400" dirty="0"/>
              <a:t> or because you’re a </a:t>
            </a:r>
            <a:r>
              <a:rPr lang="en-US" sz="2400" dirty="0" err="1"/>
              <a:t>REDCap</a:t>
            </a:r>
            <a:r>
              <a:rPr lang="en-US" sz="2400" dirty="0"/>
              <a:t> admin who has to deal with people who use R to interact with </a:t>
            </a:r>
            <a:r>
              <a:rPr lang="en-US" sz="2400" dirty="0" err="1"/>
              <a:t>REDCap</a:t>
            </a:r>
            <a:r>
              <a:rPr lang="en-US" sz="2400" dirty="0"/>
              <a:t>, and you want to be able to point them in the right direction.</a:t>
            </a:r>
            <a:endParaRPr lang="en-US" sz="2400" dirty="0">
              <a:effectLst/>
            </a:endParaRPr>
          </a:p>
          <a:p>
            <a:pPr marL="0" indent="0" algn="l">
              <a:buNone/>
            </a:pPr>
            <a:endParaRPr lang="en-US" sz="2800"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engines of knowledge generation are visualization and modeling. Finally, you need to communicate your results. W</a:t>
            </a:r>
          </a:p>
          <a:p>
            <a:endParaRPr lang="en-US" dirty="0"/>
          </a:p>
          <a:p>
            <a:r>
              <a:rPr lang="en-US" dirty="0"/>
              <a:t>We will introduce the basics of all of these steps today, with the </a:t>
            </a:r>
            <a:r>
              <a:rPr lang="en-US" dirty="0" err="1"/>
              <a:t>expection</a:t>
            </a:r>
            <a:r>
              <a:rPr lang="en-US" dirty="0"/>
              <a:t> of modeling, which is the focus of Alison Hill's 201 level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609673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You will work in a training environment on the web that we specifically set up for this course. </a:t>
            </a:r>
          </a:p>
          <a:p>
            <a:endParaRPr lang="en-US" dirty="0"/>
          </a:p>
          <a:p>
            <a:r>
              <a:rPr lang="en-US" dirty="0"/>
              <a:t>In some cases, we will walk through a tutorial written in Quarto together.</a:t>
            </a:r>
          </a:p>
          <a:p>
            <a:endParaRPr lang="en-US" dirty="0"/>
          </a:p>
          <a:p>
            <a:r>
              <a:rPr lang="en-US" dirty="0"/>
              <a:t>It's important to note that these exercises are timed. It's not essential that you finish each exercise, but it's essential that you try. When the time is up, we ask that everyone stop working and return to the main session.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 harassment policy: this includes abusive, offensive, or degrading language, in writing or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main website About &gt; Code of Conduct </a:t>
            </a:r>
            <a:r>
              <a:rPr lang="en-US" sz="1200" b="0" i="0" u="sng" strike="noStrike" kern="1200" dirty="0">
                <a:solidFill>
                  <a:schemeClr val="tx1"/>
                </a:solidFill>
                <a:effectLst/>
                <a:latin typeface="+mn-lt"/>
                <a:ea typeface="+mn-ea"/>
                <a:cs typeface="+mn-cs"/>
                <a:hlinkClick r:id="rId3"/>
              </a:rPr>
              <a:t>https://events.linuxfoundation.org/r-medicine/attend/code-of-conduct/</a:t>
            </a:r>
            <a:endParaRPr lang="en-US" sz="1200" b="0" i="0" u="none" strike="noStrike" kern="1200" dirty="0">
              <a:solidFill>
                <a:schemeClr val="tx1"/>
              </a:solidFill>
              <a:effectLst/>
              <a:latin typeface="+mn-lt"/>
              <a:ea typeface="+mn-ea"/>
              <a:cs typeface="+mn-cs"/>
            </a:endParaRP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you may be removed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233380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a:t>R/Medicine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/content/6465016</a:t>
            </a:r>
          </a:p>
        </p:txBody>
      </p:sp>
    </p:spTree>
    <p:extLst>
      <p:ext uri="{BB962C8B-B14F-4D97-AF65-F5344CB8AC3E}">
        <p14:creationId xmlns:p14="http://schemas.microsoft.com/office/powerpoint/2010/main" val="3582101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92500" lnSpcReduction="20000"/>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on the top left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10</a:t>
            </a:r>
            <a:r>
              <a:rPr lang="en-US" dirty="0">
                <a:latin typeface="+mn-lt"/>
              </a:rPr>
              <a:t> Minute Intro to R</a:t>
            </a:r>
          </a:p>
        </p:txBody>
      </p:sp>
    </p:spTree>
    <p:extLst>
      <p:ext uri="{BB962C8B-B14F-4D97-AF65-F5344CB8AC3E}">
        <p14:creationId xmlns:p14="http://schemas.microsoft.com/office/powerpoint/2010/main" val="4063259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68628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rotWithShape="1">
          <a:blip r:embed="rId4"/>
          <a:src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5736851"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E2B0EC3-2B53-1223-3BA5-D169CFA52A6B}"/>
              </a:ext>
            </a:extLst>
          </p:cNvPr>
          <p:cNvSpPr txBox="1"/>
          <p:nvPr/>
        </p:nvSpPr>
        <p:spPr>
          <a:xfrm>
            <a:off x="8518057" y="6157248"/>
            <a:ext cx="1407116" cy="369332"/>
          </a:xfrm>
          <a:prstGeom prst="rect">
            <a:avLst/>
          </a:prstGeom>
          <a:noFill/>
        </p:spPr>
        <p:txBody>
          <a:bodyPr wrap="none" rtlCol="0">
            <a:spAutoFit/>
          </a:bodyPr>
          <a:lstStyle/>
          <a:p>
            <a:r>
              <a:rPr lang="en-US" dirty="0" err="1"/>
              <a:t>file_name.csv</a:t>
            </a:r>
            <a:endParaRPr lang="en-US" dirty="0"/>
          </a:p>
        </p:txBody>
      </p:sp>
      <p:sp>
        <p:nvSpPr>
          <p:cNvPr id="5" name="TextBox 4">
            <a:extLst>
              <a:ext uri="{FF2B5EF4-FFF2-40B4-BE49-F238E27FC236}">
                <a16:creationId xmlns:a16="http://schemas.microsoft.com/office/drawing/2014/main" id="{8B26F149-8403-1188-B310-BA319BB22EF1}"/>
              </a:ext>
            </a:extLst>
          </p:cNvPr>
          <p:cNvSpPr txBox="1"/>
          <p:nvPr/>
        </p:nvSpPr>
        <p:spPr>
          <a:xfrm>
            <a:off x="10210214" y="6163219"/>
            <a:ext cx="1303562" cy="369332"/>
          </a:xfrm>
          <a:prstGeom prst="rect">
            <a:avLst/>
          </a:prstGeom>
          <a:noFill/>
        </p:spPr>
        <p:txBody>
          <a:bodyPr wrap="none" rtlCol="0">
            <a:spAutoFit/>
          </a:bodyPr>
          <a:lstStyle/>
          <a:p>
            <a:r>
              <a:rPr lang="en-US" dirty="0" err="1"/>
              <a:t>REDCap</a:t>
            </a:r>
            <a:r>
              <a:rPr lang="en-US" dirty="0"/>
              <a:t> PID</a:t>
            </a:r>
          </a:p>
        </p:txBody>
      </p:sp>
      <p:sp>
        <p:nvSpPr>
          <p:cNvPr id="6" name="Double Bracket 5">
            <a:extLst>
              <a:ext uri="{FF2B5EF4-FFF2-40B4-BE49-F238E27FC236}">
                <a16:creationId xmlns:a16="http://schemas.microsoft.com/office/drawing/2014/main" id="{15D4BD47-322A-D19F-9930-486DD1937344}"/>
              </a:ext>
            </a:extLst>
          </p:cNvPr>
          <p:cNvSpPr/>
          <p:nvPr/>
        </p:nvSpPr>
        <p:spPr>
          <a:xfrm>
            <a:off x="7924171" y="4750539"/>
            <a:ext cx="3761323" cy="1905755"/>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2" name="TextBox 1">
            <a:extLst>
              <a:ext uri="{FF2B5EF4-FFF2-40B4-BE49-F238E27FC236}">
                <a16:creationId xmlns:a16="http://schemas.microsoft.com/office/drawing/2014/main" id="{C4D9D283-F850-86FC-BCF2-E35858EE0D81}"/>
              </a:ext>
            </a:extLst>
          </p:cNvPr>
          <p:cNvSpPr txBox="1"/>
          <p:nvPr/>
        </p:nvSpPr>
        <p:spPr>
          <a:xfrm>
            <a:off x="-3154680" y="-800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48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246528"/>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E61E32-0256-6128-2761-230A228DE69A}"/>
              </a:ext>
            </a:extLst>
          </p:cNvPr>
          <p:cNvSpPr txBox="1"/>
          <p:nvPr/>
        </p:nvSpPr>
        <p:spPr>
          <a:xfrm>
            <a:off x="5694287" y="2352385"/>
            <a:ext cx="803425" cy="707886"/>
          </a:xfrm>
          <a:prstGeom prst="rect">
            <a:avLst/>
          </a:prstGeom>
          <a:noFill/>
        </p:spPr>
        <p:txBody>
          <a:bodyPr wrap="none" rtlCol="0">
            <a:spAutoFit/>
          </a:bodyPr>
          <a:lstStyle/>
          <a:p>
            <a:r>
              <a:rPr lang="en-US" sz="4000" b="1" dirty="0"/>
              <a:t>list</a:t>
            </a:r>
            <a:endParaRPr lang="en-US" b="1" dirty="0"/>
          </a:p>
        </p:txBody>
      </p:sp>
    </p:spTree>
    <p:extLst>
      <p:ext uri="{BB962C8B-B14F-4D97-AF65-F5344CB8AC3E}">
        <p14:creationId xmlns:p14="http://schemas.microsoft.com/office/powerpoint/2010/main" val="1583341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100" dirty="0"/>
              <a:t>Write the R code to extract the element named </a:t>
            </a:r>
            <a:r>
              <a:rPr lang="en-US" sz="3200" b="1" dirty="0">
                <a:solidFill>
                  <a:srgbClr val="0070C0"/>
                </a:solidFill>
                <a:latin typeface="Monaco" pitchFamily="2" charset="77"/>
              </a:rPr>
              <a:t>token</a:t>
            </a:r>
            <a:r>
              <a:rPr lang="en-US" sz="4100" dirty="0"/>
              <a:t> from the </a:t>
            </a:r>
            <a:r>
              <a:rPr lang="en-US" sz="3200" b="1" dirty="0">
                <a:solidFill>
                  <a:srgbClr val="0070C0"/>
                </a:solidFill>
                <a:latin typeface="Monaco" pitchFamily="2" charset="77"/>
              </a:rPr>
              <a:t>creds</a:t>
            </a:r>
            <a:r>
              <a:rPr lang="en-US" sz="4100" dirty="0"/>
              <a:t> object and store it in an object named </a:t>
            </a:r>
            <a:r>
              <a:rPr lang="en-US" sz="3200" b="1" dirty="0">
                <a:solidFill>
                  <a:srgbClr val="0070C0"/>
                </a:solidFill>
                <a:latin typeface="Monaco" pitchFamily="2" charset="77"/>
              </a:rPr>
              <a:t>token</a:t>
            </a:r>
            <a:r>
              <a:rPr lang="en-US" sz="4100" dirty="0"/>
              <a:t>.</a:t>
            </a:r>
          </a:p>
        </p:txBody>
      </p:sp>
    </p:spTree>
    <p:extLst>
      <p:ext uri="{BB962C8B-B14F-4D97-AF65-F5344CB8AC3E}">
        <p14:creationId xmlns:p14="http://schemas.microsoft.com/office/powerpoint/2010/main" val="3757146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a:latin typeface="Monaco" charset="0"/>
                  <a:ea typeface="Monaco" charset="0"/>
                  <a:cs typeface="Monaco" charset="0"/>
                </a:rPr>
                <a:t>token</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token</a:t>
              </a:r>
              <a:endParaRPr lang="en-US" sz="2800" dirty="0">
                <a:latin typeface="Monaco" charset="0"/>
                <a:ea typeface="Monaco" charset="0"/>
                <a:cs typeface="Monaco" charset="0"/>
              </a:endParaRPr>
            </a:p>
          </p:txBody>
        </p:sp>
      </p:grpSp>
    </p:spTree>
    <p:extLst>
      <p:ext uri="{BB962C8B-B14F-4D97-AF65-F5344CB8AC3E}">
        <p14:creationId xmlns:p14="http://schemas.microsoft.com/office/powerpoint/2010/main" val="2386118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115275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38B0A6-3CDC-EEC2-4DC7-AD53168E70A4}"/>
              </a:ext>
            </a:extLst>
          </p:cNvPr>
          <p:cNvGrpSpPr/>
          <p:nvPr/>
        </p:nvGrpSpPr>
        <p:grpSpPr>
          <a:xfrm>
            <a:off x="300020" y="1235146"/>
            <a:ext cx="11591960" cy="655320"/>
            <a:chOff x="2080825" y="3162925"/>
            <a:chExt cx="8090002" cy="655320"/>
          </a:xfrm>
        </p:grpSpPr>
        <p:sp>
          <p:nvSpPr>
            <p:cNvPr id="3" name="Rectangle 2">
              <a:extLst>
                <a:ext uri="{FF2B5EF4-FFF2-40B4-BE49-F238E27FC236}">
                  <a16:creationId xmlns:a16="http://schemas.microsoft.com/office/drawing/2014/main" id="{A560E36C-0BE1-6D41-568A-BF3C7A80DBA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D76C88-0ADB-B3D6-8669-6D45E5161437}"/>
                </a:ext>
              </a:extLst>
            </p:cNvPr>
            <p:cNvSpPr txBox="1"/>
            <p:nvPr/>
          </p:nvSpPr>
          <p:spPr>
            <a:xfrm>
              <a:off x="2080825" y="3235065"/>
              <a:ext cx="8090002" cy="461665"/>
            </a:xfrm>
            <a:prstGeom prst="rect">
              <a:avLst/>
            </a:prstGeom>
            <a:noFill/>
          </p:spPr>
          <p:txBody>
            <a:bodyPr wrap="square" rtlCol="0">
              <a:spAutoFit/>
            </a:bodyPr>
            <a:lstStyle/>
            <a:p>
              <a:pPr algn="ctr"/>
              <a:r>
                <a:rPr lang="en-US" sz="2400" i="1"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my_redcap_data</a:t>
              </a:r>
              <a:r>
                <a:rPr lang="en-US" sz="2400" dirty="0">
                  <a:solidFill>
                    <a:srgbClr val="0070C0"/>
                  </a:solidFill>
                  <a:latin typeface="Monaco" charset="0"/>
                  <a:ea typeface="Monaco" charset="0"/>
                  <a:cs typeface="Monaco" charset="0"/>
                </a:rPr>
                <a:t> </a:t>
              </a:r>
              <a:r>
                <a:rPr lang="en-US" sz="2400" dirty="0">
                  <a:latin typeface="Monaco" charset="0"/>
                  <a:ea typeface="Monaco" charset="0"/>
                  <a:cs typeface="Monaco" charset="0"/>
                </a:rPr>
                <a:t>&lt;- </a:t>
              </a:r>
              <a:r>
                <a:rPr lang="en-US" sz="2400" dirty="0" err="1">
                  <a:latin typeface="Monaco" charset="0"/>
                  <a:ea typeface="Monaco" charset="0"/>
                  <a:cs typeface="Monaco" charset="0"/>
                </a:rPr>
                <a:t>redcap_read_oneshot</a:t>
              </a:r>
              <a:r>
                <a:rPr lang="en-US" sz="2400" dirty="0">
                  <a:latin typeface="Monaco" charset="0"/>
                  <a:ea typeface="Monaco" charset="0"/>
                  <a:cs typeface="Monaco" charset="0"/>
                </a:rPr>
                <a:t>(</a:t>
              </a:r>
              <a:r>
                <a:rPr lang="en-US" sz="2400" i="1" dirty="0" err="1">
                  <a:solidFill>
                    <a:srgbClr val="0070C0"/>
                  </a:solidFill>
                  <a:latin typeface="Monaco" charset="0"/>
                  <a:ea typeface="Monaco" charset="0"/>
                  <a:cs typeface="Monaco" charset="0"/>
                </a:rPr>
                <a:t>uri</a:t>
              </a:r>
              <a:r>
                <a:rPr lang="en-US" sz="2400" dirty="0">
                  <a:solidFill>
                    <a:srgbClr val="0070C0"/>
                  </a:solidFill>
                  <a:latin typeface="Monaco" charset="0"/>
                  <a:ea typeface="Monaco" charset="0"/>
                  <a:cs typeface="Monaco" charset="0"/>
                </a:rPr>
                <a:t>, </a:t>
              </a:r>
              <a:r>
                <a:rPr lang="en-US" sz="2400" i="1" dirty="0">
                  <a:solidFill>
                    <a:srgbClr val="0070C0"/>
                  </a:solidFill>
                  <a:latin typeface="Monaco" charset="0"/>
                  <a:ea typeface="Monaco" charset="0"/>
                  <a:cs typeface="Monaco" charset="0"/>
                </a:rPr>
                <a:t>token</a:t>
              </a:r>
              <a:r>
                <a:rPr lang="en-US" sz="2400" dirty="0">
                  <a:latin typeface="Monaco" charset="0"/>
                  <a:ea typeface="Monaco" charset="0"/>
                  <a:cs typeface="Monaco" charset="0"/>
                </a:rPr>
                <a:t>)</a:t>
              </a:r>
              <a:r>
                <a:rPr lang="en-US" sz="2400" dirty="0">
                  <a:solidFill>
                    <a:srgbClr val="92D050"/>
                  </a:solidFill>
                  <a:latin typeface="Monaco" charset="0"/>
                  <a:ea typeface="Monaco" charset="0"/>
                  <a:cs typeface="Monaco" charset="0"/>
                </a:rPr>
                <a:t>$</a:t>
              </a:r>
              <a:r>
                <a:rPr lang="en-US" sz="2400" dirty="0">
                  <a:latin typeface="Monaco" charset="0"/>
                  <a:ea typeface="Monaco" charset="0"/>
                  <a:cs typeface="Monaco" charset="0"/>
                </a:rPr>
                <a:t>data</a:t>
              </a:r>
            </a:p>
          </p:txBody>
        </p:sp>
      </p:grpSp>
      <p:pic>
        <p:nvPicPr>
          <p:cNvPr id="5" name="Picture 4">
            <a:extLst>
              <a:ext uri="{FF2B5EF4-FFF2-40B4-BE49-F238E27FC236}">
                <a16:creationId xmlns:a16="http://schemas.microsoft.com/office/drawing/2014/main" id="{DD69540A-C8D0-82F1-09E8-D39BCE450BFC}"/>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1121977" y="2589354"/>
            <a:ext cx="2858352" cy="1679292"/>
          </a:xfrm>
          <a:prstGeom prst="rect">
            <a:avLst/>
          </a:prstGeom>
        </p:spPr>
      </p:pic>
      <p:sp>
        <p:nvSpPr>
          <p:cNvPr id="6" name="Left Arrow 5">
            <a:extLst>
              <a:ext uri="{FF2B5EF4-FFF2-40B4-BE49-F238E27FC236}">
                <a16:creationId xmlns:a16="http://schemas.microsoft.com/office/drawing/2014/main" id="{7909EB40-67ED-AED7-5CD6-0B4E2A9BC3CC}"/>
              </a:ext>
            </a:extLst>
          </p:cNvPr>
          <p:cNvSpPr/>
          <p:nvPr/>
        </p:nvSpPr>
        <p:spPr>
          <a:xfrm>
            <a:off x="3980329" y="3225729"/>
            <a:ext cx="470648"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3">
            <a:extLst>
              <a:ext uri="{FF2B5EF4-FFF2-40B4-BE49-F238E27FC236}">
                <a16:creationId xmlns:a16="http://schemas.microsoft.com/office/drawing/2014/main" id="{6ADFDF4B-70A3-C1BA-71F3-A46D0BB802FB}"/>
              </a:ext>
            </a:extLst>
          </p:cNvPr>
          <p:cNvGraphicFramePr>
            <a:graphicFrameLocks noGrp="1"/>
          </p:cNvGraphicFramePr>
          <p:nvPr>
            <p:extLst>
              <p:ext uri="{D42A27DB-BD31-4B8C-83A1-F6EECF244321}">
                <p14:modId xmlns:p14="http://schemas.microsoft.com/office/powerpoint/2010/main" val="138542633"/>
              </p:ext>
            </p:extLst>
          </p:nvPr>
        </p:nvGraphicFramePr>
        <p:xfrm>
          <a:off x="4765521" y="2804337"/>
          <a:ext cx="4808785" cy="2858858"/>
        </p:xfrm>
        <a:graphic>
          <a:graphicData uri="http://schemas.openxmlformats.org/drawingml/2006/table">
            <a:tbl>
              <a:tblPr firstRow="1" bandRow="1">
                <a:tableStyleId>{5C22544A-7EE6-4342-B048-85BDC9FD1C3A}</a:tableStyleId>
              </a:tblPr>
              <a:tblGrid>
                <a:gridCol w="1581491">
                  <a:extLst>
                    <a:ext uri="{9D8B030D-6E8A-4147-A177-3AD203B41FA5}">
                      <a16:colId xmlns:a16="http://schemas.microsoft.com/office/drawing/2014/main" val="4176301435"/>
                    </a:ext>
                  </a:extLst>
                </a:gridCol>
                <a:gridCol w="3227294">
                  <a:extLst>
                    <a:ext uri="{9D8B030D-6E8A-4147-A177-3AD203B41FA5}">
                      <a16:colId xmlns:a16="http://schemas.microsoft.com/office/drawing/2014/main" val="1732422232"/>
                    </a:ext>
                  </a:extLst>
                </a:gridCol>
              </a:tblGrid>
              <a:tr h="462442">
                <a:tc gridSpan="2">
                  <a:txBody>
                    <a:bodyPr/>
                    <a:lstStyle/>
                    <a:p>
                      <a:endParaRPr lang="en-US" sz="1600" b="0" dirty="0">
                        <a:latin typeface="Monaco" pitchFamily="2" charset="77"/>
                      </a:endParaRPr>
                    </a:p>
                  </a:txBody>
                  <a:tcPr/>
                </a:tc>
                <a:tc hMerge="1">
                  <a:txBody>
                    <a:bodyPr/>
                    <a:lstStyle/>
                    <a:p>
                      <a:endParaRPr lang="en-US" dirty="0"/>
                    </a:p>
                  </a:txBody>
                  <a:tcPr/>
                </a:tc>
                <a:extLst>
                  <a:ext uri="{0D108BD9-81ED-4DB2-BD59-A6C34878D82A}">
                    <a16:rowId xmlns:a16="http://schemas.microsoft.com/office/drawing/2014/main" val="4217335341"/>
                  </a:ext>
                </a:extLst>
              </a:tr>
              <a:tr h="443753">
                <a:tc>
                  <a:txBody>
                    <a:bodyPr/>
                    <a:lstStyle/>
                    <a:p>
                      <a:r>
                        <a:rPr lang="en-US" sz="1600" b="1" dirty="0">
                          <a:latin typeface="Monaco" pitchFamily="2" charset="77"/>
                        </a:rPr>
                        <a:t>...</a:t>
                      </a:r>
                    </a:p>
                  </a:txBody>
                  <a:tcPr/>
                </a:tc>
                <a:tc>
                  <a:txBody>
                    <a:bodyPr/>
                    <a:lstStyle/>
                    <a:p>
                      <a:r>
                        <a:rPr lang="en-US" sz="1600" dirty="0">
                          <a:latin typeface="Monaco" pitchFamily="2" charset="77"/>
                        </a:rPr>
                        <a:t>...</a:t>
                      </a:r>
                    </a:p>
                  </a:txBody>
                  <a:tcPr/>
                </a:tc>
                <a:extLst>
                  <a:ext uri="{0D108BD9-81ED-4DB2-BD59-A6C34878D82A}">
                    <a16:rowId xmlns:a16="http://schemas.microsoft.com/office/drawing/2014/main" val="2655366854"/>
                  </a:ext>
                </a:extLst>
              </a:tr>
              <a:tr h="1952663">
                <a:tc>
                  <a:txBody>
                    <a:bodyPr/>
                    <a:lstStyle/>
                    <a:p>
                      <a:r>
                        <a:rPr lang="en-US" sz="1600" b="1" dirty="0">
                          <a:latin typeface="Monaco" pitchFamily="2" charset="77"/>
                        </a:rPr>
                        <a:t>data</a:t>
                      </a:r>
                    </a:p>
                  </a:txBody>
                  <a:tcPr/>
                </a:tc>
                <a:tc>
                  <a:txBody>
                    <a:bodyPr/>
                    <a:lstStyle/>
                    <a:p>
                      <a:endParaRPr lang="en-US" sz="1600" dirty="0">
                        <a:latin typeface="Monaco" pitchFamily="2" charset="77"/>
                      </a:endParaRPr>
                    </a:p>
                  </a:txBody>
                  <a:tcPr/>
                </a:tc>
                <a:extLst>
                  <a:ext uri="{0D108BD9-81ED-4DB2-BD59-A6C34878D82A}">
                    <a16:rowId xmlns:a16="http://schemas.microsoft.com/office/drawing/2014/main" val="2113170315"/>
                  </a:ext>
                </a:extLst>
              </a:tr>
            </a:tbl>
          </a:graphicData>
        </a:graphic>
      </p:graphicFrame>
      <p:pic>
        <p:nvPicPr>
          <p:cNvPr id="10" name="Picture 9">
            <a:extLst>
              <a:ext uri="{FF2B5EF4-FFF2-40B4-BE49-F238E27FC236}">
                <a16:creationId xmlns:a16="http://schemas.microsoft.com/office/drawing/2014/main" id="{B73161E0-4032-DDD8-820B-43D3B256344D}"/>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6502043" y="3878971"/>
            <a:ext cx="2858352" cy="1679292"/>
          </a:xfrm>
          <a:prstGeom prst="rect">
            <a:avLst/>
          </a:prstGeom>
        </p:spPr>
      </p:pic>
      <p:sp>
        <p:nvSpPr>
          <p:cNvPr id="11" name="TextBox 10">
            <a:extLst>
              <a:ext uri="{FF2B5EF4-FFF2-40B4-BE49-F238E27FC236}">
                <a16:creationId xmlns:a16="http://schemas.microsoft.com/office/drawing/2014/main" id="{51880015-3087-1BD7-38D4-AB915818BD7C}"/>
              </a:ext>
            </a:extLst>
          </p:cNvPr>
          <p:cNvSpPr txBox="1"/>
          <p:nvPr/>
        </p:nvSpPr>
        <p:spPr>
          <a:xfrm>
            <a:off x="1121977" y="2265231"/>
            <a:ext cx="2974982" cy="523220"/>
          </a:xfrm>
          <a:prstGeom prst="rect">
            <a:avLst/>
          </a:prstGeom>
          <a:noFill/>
        </p:spPr>
        <p:txBody>
          <a:bodyPr wrap="none" rtlCol="0">
            <a:spAutoFit/>
          </a:bodyPr>
          <a:lstStyle/>
          <a:p>
            <a:r>
              <a:rPr lang="en-US" sz="2800" b="1" dirty="0"/>
              <a:t>data frame (</a:t>
            </a:r>
            <a:r>
              <a:rPr lang="en-US" sz="2800" b="1" dirty="0" err="1"/>
              <a:t>tibble</a:t>
            </a:r>
            <a:r>
              <a:rPr lang="en-US" sz="2800" b="1" dirty="0"/>
              <a:t>)</a:t>
            </a:r>
            <a:endParaRPr lang="en-US" sz="1200" b="1" dirty="0"/>
          </a:p>
        </p:txBody>
      </p:sp>
      <p:sp>
        <p:nvSpPr>
          <p:cNvPr id="12" name="TextBox 11">
            <a:extLst>
              <a:ext uri="{FF2B5EF4-FFF2-40B4-BE49-F238E27FC236}">
                <a16:creationId xmlns:a16="http://schemas.microsoft.com/office/drawing/2014/main" id="{1A46C405-6630-EC96-4DCD-F0E37142C221}"/>
              </a:ext>
            </a:extLst>
          </p:cNvPr>
          <p:cNvSpPr txBox="1"/>
          <p:nvPr/>
        </p:nvSpPr>
        <p:spPr>
          <a:xfrm>
            <a:off x="4765521" y="2325144"/>
            <a:ext cx="617477" cy="523220"/>
          </a:xfrm>
          <a:prstGeom prst="rect">
            <a:avLst/>
          </a:prstGeom>
          <a:noFill/>
        </p:spPr>
        <p:txBody>
          <a:bodyPr wrap="none" rtlCol="0">
            <a:spAutoFit/>
          </a:bodyPr>
          <a:lstStyle/>
          <a:p>
            <a:r>
              <a:rPr lang="en-US" sz="2800" b="1" dirty="0"/>
              <a:t>list</a:t>
            </a:r>
            <a:endParaRPr lang="en-US" sz="1200" b="1" dirty="0"/>
          </a:p>
        </p:txBody>
      </p:sp>
    </p:spTree>
    <p:extLst>
      <p:ext uri="{BB962C8B-B14F-4D97-AF65-F5344CB8AC3E}">
        <p14:creationId xmlns:p14="http://schemas.microsoft.com/office/powerpoint/2010/main" val="405424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5</a:t>
            </a:r>
            <a:r>
              <a:rPr lang="en-US" dirty="0">
                <a:latin typeface="+mn-lt"/>
              </a:rPr>
              <a:t> Minute Intro to </a:t>
            </a:r>
            <a:r>
              <a:rPr lang="en-US" dirty="0" err="1">
                <a:latin typeface="+mn-lt"/>
              </a:rPr>
              <a:t>REDCap</a:t>
            </a:r>
            <a:endParaRPr lang="en-US" dirty="0">
              <a:latin typeface="+mn-lt"/>
            </a:endParaRPr>
          </a:p>
        </p:txBody>
      </p:sp>
    </p:spTree>
    <p:extLst>
      <p:ext uri="{BB962C8B-B14F-4D97-AF65-F5344CB8AC3E}">
        <p14:creationId xmlns:p14="http://schemas.microsoft.com/office/powerpoint/2010/main" val="425915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452282"/>
            <a:ext cx="8773386" cy="5190565"/>
          </a:xfrm>
        </p:spPr>
        <p:txBody>
          <a:bodyPr>
            <a:normAutofit lnSpcReduction="10000"/>
          </a:bodyPr>
          <a:lstStyle/>
          <a:p>
            <a:pPr marL="0" indent="0">
              <a:buNone/>
            </a:pPr>
            <a:r>
              <a:rPr lang="en-US" sz="3200" dirty="0"/>
              <a:t>Quarto is a plain-text format for </a:t>
            </a:r>
            <a:r>
              <a:rPr lang="en-US" sz="3200" b="1" dirty="0"/>
              <a:t>reproducible</a:t>
            </a:r>
            <a:r>
              <a:rPr lang="en-US" sz="3200" dirty="0"/>
              <a:t> data analysis. Quarto documents contain </a:t>
            </a:r>
            <a:r>
              <a:rPr lang="en-US" sz="3200" b="1" dirty="0"/>
              <a:t>text</a:t>
            </a:r>
            <a:r>
              <a:rPr lang="en-US" sz="3200" dirty="0"/>
              <a:t> and </a:t>
            </a:r>
            <a:r>
              <a:rPr lang="en-US" sz="3200" b="1" dirty="0"/>
              <a:t>code</a:t>
            </a:r>
            <a:r>
              <a:rPr lang="en-US" sz="3200" dirty="0"/>
              <a:t>. You can </a:t>
            </a:r>
            <a:r>
              <a:rPr lang="en-US" sz="3200" b="1" dirty="0"/>
              <a:t>render</a:t>
            </a:r>
            <a:r>
              <a:rPr lang="en-US" sz="3200" dirty="0"/>
              <a:t> Quarto into </a:t>
            </a:r>
            <a:r>
              <a:rPr lang="en-US" sz="3200" b="1" dirty="0"/>
              <a:t>HTML</a:t>
            </a:r>
            <a:r>
              <a:rPr lang="en-US" sz="3200" dirty="0"/>
              <a:t>, </a:t>
            </a:r>
            <a:r>
              <a:rPr lang="en-US" sz="3200" b="1" dirty="0"/>
              <a:t>PDF</a:t>
            </a:r>
            <a:r>
              <a:rPr lang="en-US" sz="3200" dirty="0"/>
              <a:t>, and </a:t>
            </a:r>
            <a:r>
              <a:rPr lang="en-US" sz="3200" b="1" dirty="0"/>
              <a:t>other formats</a:t>
            </a:r>
            <a:r>
              <a:rPr lang="en-US" sz="3200" dirty="0"/>
              <a:t>.</a:t>
            </a:r>
          </a:p>
          <a:p>
            <a:pPr marL="0" indent="0">
              <a:buNone/>
            </a:pPr>
            <a:endParaRPr lang="en-US" sz="3200" dirty="0"/>
          </a:p>
          <a:p>
            <a:pPr marL="0" indent="0">
              <a:buNone/>
            </a:pPr>
            <a:r>
              <a:rPr lang="en-US" sz="3200" dirty="0"/>
              <a:t>Essential concepts in R include </a:t>
            </a:r>
            <a:r>
              <a:rPr lang="en-US" sz="3200" b="1" dirty="0"/>
              <a:t>packages</a:t>
            </a:r>
            <a:r>
              <a:rPr lang="en-US" sz="3200" dirty="0"/>
              <a:t> which extend the functionality of R by providing new </a:t>
            </a:r>
            <a:r>
              <a:rPr lang="en-US" sz="3200" b="1" dirty="0"/>
              <a:t>functions</a:t>
            </a:r>
            <a:r>
              <a:rPr lang="en-US" sz="3200" dirty="0"/>
              <a:t>; </a:t>
            </a:r>
            <a:r>
              <a:rPr lang="en-US" sz="3200" b="1" dirty="0"/>
              <a:t>functions</a:t>
            </a:r>
            <a:r>
              <a:rPr lang="en-US" sz="3200" dirty="0"/>
              <a:t>, which do stuff; </a:t>
            </a:r>
            <a:r>
              <a:rPr lang="en-US" sz="3200" b="1" dirty="0"/>
              <a:t>assignment</a:t>
            </a:r>
            <a:r>
              <a:rPr lang="en-US" sz="3200" dirty="0"/>
              <a:t> of names to objects; </a:t>
            </a:r>
            <a:r>
              <a:rPr lang="en-US" sz="3200" b="1" dirty="0"/>
              <a:t>list</a:t>
            </a:r>
            <a:r>
              <a:rPr lang="en-US" sz="3200" dirty="0"/>
              <a:t> objects contain other objects that can be extracted with the $ operator; and </a:t>
            </a:r>
            <a:r>
              <a:rPr lang="en-US" sz="3200" b="1" dirty="0"/>
              <a:t>data frames </a:t>
            </a:r>
            <a:r>
              <a:rPr lang="en-US" sz="3200" dirty="0"/>
              <a:t>or </a:t>
            </a:r>
            <a:r>
              <a:rPr lang="en-US" sz="3200" b="1" dirty="0" err="1"/>
              <a:t>tibbles</a:t>
            </a:r>
            <a:r>
              <a:rPr lang="en-US" sz="3200" dirty="0"/>
              <a:t> are rectangular data structures.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294133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a:bodyPr>
          <a:lstStyle/>
          <a:p>
            <a:pPr algn="l">
              <a:buFont typeface="Wingdings" pitchFamily="2" charset="2"/>
              <a:buChar char="Ø"/>
            </a:pPr>
            <a:r>
              <a:rPr lang="en-US" sz="2800" dirty="0"/>
              <a:t> </a:t>
            </a:r>
            <a:r>
              <a:rPr lang="en-US" sz="2800" dirty="0">
                <a:effectLst/>
              </a:rPr>
              <a:t>You have access to a </a:t>
            </a:r>
            <a:r>
              <a:rPr lang="en-US" sz="2800" dirty="0" err="1">
                <a:effectLst/>
              </a:rPr>
              <a:t>REDCap</a:t>
            </a:r>
            <a:r>
              <a:rPr lang="en-US" sz="2800" dirty="0">
                <a:effectLst/>
              </a:rPr>
              <a:t> database.</a:t>
            </a:r>
          </a:p>
          <a:p>
            <a:pPr marL="128016" lvl="1" indent="0">
              <a:buNone/>
            </a:pPr>
            <a:endParaRPr lang="en-US" sz="2400" i="1" dirty="0">
              <a:effectLst/>
            </a:endParaRPr>
          </a:p>
          <a:p>
            <a:pPr algn="l">
              <a:buFont typeface="Wingdings" pitchFamily="2" charset="2"/>
              <a:buChar char="Ø"/>
            </a:pPr>
            <a:r>
              <a:rPr lang="en-US" sz="2800" dirty="0">
                <a:effectLst/>
              </a:rPr>
              <a:t> You have basic knowledge of R.</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pull data out of </a:t>
            </a:r>
            <a:r>
              <a:rPr lang="en-US" sz="2800" dirty="0" err="1">
                <a:effectLst/>
              </a:rPr>
              <a:t>REDCap</a:t>
            </a:r>
            <a:r>
              <a:rPr lang="en-US" sz="2800" dirty="0">
                <a:effectLst/>
              </a:rPr>
              <a:t> </a:t>
            </a:r>
            <a:r>
              <a:rPr lang="en-US" sz="2800" dirty="0"/>
              <a:t>using </a:t>
            </a:r>
            <a:r>
              <a:rPr lang="en-US" sz="2800" dirty="0">
                <a:effectLst/>
              </a:rPr>
              <a:t>R, and potentially be able to push data into </a:t>
            </a:r>
            <a:r>
              <a:rPr lang="en-US" sz="2800" dirty="0" err="1">
                <a:effectLst/>
              </a:rPr>
              <a:t>REDCap</a:t>
            </a:r>
            <a:r>
              <a:rPr lang="en-US" sz="2800" dirty="0">
                <a:effectLst/>
              </a:rPr>
              <a:t> as well.</a:t>
            </a:r>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Course</a:t>
            </a:r>
          </a:p>
        </p:txBody>
      </p:sp>
    </p:spTree>
    <p:extLst>
      <p:ext uri="{BB962C8B-B14F-4D97-AF65-F5344CB8AC3E}">
        <p14:creationId xmlns:p14="http://schemas.microsoft.com/office/powerpoint/2010/main" val="176872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pic>
        <p:nvPicPr>
          <p:cNvPr id="3" name="Picture 2">
            <a:extLst>
              <a:ext uri="{FF2B5EF4-FFF2-40B4-BE49-F238E27FC236}">
                <a16:creationId xmlns:a16="http://schemas.microsoft.com/office/drawing/2014/main" id="{8E4F23AD-7B6E-3549-9F54-5D299725F1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Tree>
    <p:extLst>
      <p:ext uri="{BB962C8B-B14F-4D97-AF65-F5344CB8AC3E}">
        <p14:creationId xmlns:p14="http://schemas.microsoft.com/office/powerpoint/2010/main" val="4041961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265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u="sng" dirty="0">
                <a:hlinkClick r:id="rId3"/>
              </a:rPr>
              <a:t>https://events.linuxfoundation.org/r-medicine/attend/code-of-conduct/</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10999</TotalTime>
  <Words>3048</Words>
  <Application>Microsoft Macintosh PowerPoint</Application>
  <PresentationFormat>Widescreen</PresentationFormat>
  <Paragraphs>240</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Orientation to the Course</vt:lpstr>
      <vt:lpstr>The Data Analysis Pipeline</vt:lpstr>
      <vt:lpstr>Lecture slides</vt:lpstr>
      <vt:lpstr>Timed interactive coding exercises</vt:lpstr>
      <vt:lpstr>Code of Conduct</vt:lpstr>
      <vt:lpstr>Getting Onto Posit Cloud</vt:lpstr>
      <vt:lpstr>PowerPoint Presentation</vt:lpstr>
      <vt:lpstr>PowerPoint Presentation</vt:lpstr>
      <vt:lpstr>Your Turn</vt:lpstr>
      <vt:lpstr>PowerPoint Presentation</vt:lpstr>
      <vt:lpstr>PowerPoint Presentation</vt:lpstr>
      <vt:lpstr>PowerPoint Presentation</vt:lpstr>
      <vt:lpstr>10 Minute Intro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5 Minute Intro to REDCap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624</cp:revision>
  <cp:lastPrinted>2019-02-19T22:36:37Z</cp:lastPrinted>
  <dcterms:created xsi:type="dcterms:W3CDTF">2018-02-01T22:00:01Z</dcterms:created>
  <dcterms:modified xsi:type="dcterms:W3CDTF">2024-06-07T16:46:29Z</dcterms:modified>
</cp:coreProperties>
</file>